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2" r:id="rId24"/>
    <p:sldId id="283" r:id="rId25"/>
    <p:sldId id="284" r:id="rId26"/>
    <p:sldId id="279" r:id="rId27"/>
    <p:sldId id="280" r:id="rId28"/>
    <p:sldId id="281" r:id="rId29"/>
    <p:sldId id="278" r:id="rId30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D968A-2174-4E61-A79D-82E5C973CBB0}" type="datetimeFigureOut">
              <a:rPr lang="ru-RU" smtClean="0"/>
              <a:pPr/>
              <a:t>17.12.2025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42B0-928B-4520-839D-A8CD0865B5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D968A-2174-4E61-A79D-82E5C973CBB0}" type="datetimeFigureOut">
              <a:rPr lang="ru-RU" smtClean="0"/>
              <a:pPr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42B0-928B-4520-839D-A8CD0865B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D968A-2174-4E61-A79D-82E5C973CBB0}" type="datetimeFigureOut">
              <a:rPr lang="ru-RU" smtClean="0"/>
              <a:pPr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42B0-928B-4520-839D-A8CD0865B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D968A-2174-4E61-A79D-82E5C973CBB0}" type="datetimeFigureOut">
              <a:rPr lang="ru-RU" smtClean="0"/>
              <a:pPr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42B0-928B-4520-839D-A8CD0865B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D968A-2174-4E61-A79D-82E5C973CBB0}" type="datetimeFigureOut">
              <a:rPr lang="ru-RU" smtClean="0"/>
              <a:pPr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42B0-928B-4520-839D-A8CD0865B5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D968A-2174-4E61-A79D-82E5C973CBB0}" type="datetimeFigureOut">
              <a:rPr lang="ru-RU" smtClean="0"/>
              <a:pPr/>
              <a:t>17.12.2025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42B0-928B-4520-839D-A8CD0865B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D968A-2174-4E61-A79D-82E5C973CBB0}" type="datetimeFigureOut">
              <a:rPr lang="ru-RU" smtClean="0"/>
              <a:pPr/>
              <a:t>17.12.2025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42B0-928B-4520-839D-A8CD0865B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D968A-2174-4E61-A79D-82E5C973CBB0}" type="datetimeFigureOut">
              <a:rPr lang="ru-RU" smtClean="0"/>
              <a:pPr/>
              <a:t>17.12.2025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42B0-928B-4520-839D-A8CD0865B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D968A-2174-4E61-A79D-82E5C973CBB0}" type="datetimeFigureOut">
              <a:rPr lang="ru-RU" smtClean="0"/>
              <a:pPr/>
              <a:t>17.12.2025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42B0-928B-4520-839D-A8CD0865B5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D968A-2174-4E61-A79D-82E5C973CBB0}" type="datetimeFigureOut">
              <a:rPr lang="ru-RU" smtClean="0"/>
              <a:pPr/>
              <a:t>17.12.2025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42B0-928B-4520-839D-A8CD0865B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D968A-2174-4E61-A79D-82E5C973CBB0}" type="datetimeFigureOut">
              <a:rPr lang="ru-RU" smtClean="0"/>
              <a:pPr/>
              <a:t>17.12.2025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42B0-928B-4520-839D-A8CD0865B5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7DD968A-2174-4E61-A79D-82E5C973CBB0}" type="datetimeFigureOut">
              <a:rPr lang="ru-RU" smtClean="0"/>
              <a:pPr/>
              <a:t>17.12.2025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C3E42B0-928B-4520-839D-A8CD0865B5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59898"/>
            <a:ext cx="7795592" cy="335713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itchFamily="18" charset="0"/>
              </a:rPr>
              <a:t>Федеральное Статистическое Наблюдение Форма № 14 «Сведения о деятельности подразделений медицинской организации, оказывающих медицинскую помощь в стационарных условиях»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221088"/>
            <a:ext cx="7406640" cy="1752600"/>
          </a:xfrm>
        </p:spPr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4000, 4001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8137525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4003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100" y="2132856"/>
            <a:ext cx="749935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60648"/>
            <a:ext cx="7498080" cy="576064"/>
          </a:xfrm>
        </p:spPr>
        <p:txBody>
          <a:bodyPr>
            <a:normAutofit/>
          </a:bodyPr>
          <a:lstStyle/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по профилю «пластическая хирургия»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541168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строке 1 указать количество операций, выполненных в рамках профиля по специальности «пластическая хирургия», включить операции, выполненные по эстетическим и медицинским показаниям.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строке 2 указать общее число операций из строки 1, которые проводились на молочных/грудных железах у мужчин и у женщин.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строке 2.1 указать общее число операций из строки 2, при выполнении которых были использованы силиконовые имплантаты (покрытие имплантата значения не имеет, учитываются также имплантаты с полиуретановым покрытием).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строке 3.1 указать общее число операций из строки 1, выполненных с коррекцией структур носа (включая первичную и вторичную ринопластику, первичную и вторичную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риносептопластику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строке 4 указать общее число операций из строки 1, выполненных на наружных половых органах у мужчин и женщин (вульва, влагалище, половой член, мошонка).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строке 5 указать общее число операций из строки 1, при котором выполнялась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липосакция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строке 6 указать общее число операций из строки 5, при котором выполнялся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липофилинг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(любая операция с выполнением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липофилинга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должна учитываться в строке 5, т.к. элемент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липосакции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является необходимой частью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липофилинга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24744"/>
            <a:ext cx="7272808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Липосакция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удалить избыточный жир из проблемных зон, устранить жировые отложения, которые невозможно устранить с помощью диеты и физических упражнений. Некоторые зоны: живот, бёдра, ягодицы, руки, ноги, спина и шея.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Липофилинг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увеличить объём определённых областей тела или лица за счёт введения собственного жира пациента. Некоторые зоны: лицо, грудь, ягодицы, голени.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4300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7890842" cy="4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Необходимо представить подтверждения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(посмертный эпикриз, протокол вскрытия, медицинское свидетельство о смерти) на следующие случаи смерти: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Сепсис (А40-41, строка 2.4)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Анемии (D50-D64, строка 4.1)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Ожирение (Е66, строка 5.11)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Психические расстройства и расстройства поведения (F01-F99, строка 6.0)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Гастрит и дуоденит (К29, строка 12.2) – для взрослых 18 лет и старше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Материнская смертность (О00-О99, строка 16.0)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Заболевания кожи и подкожной клетчатки (L00-L98, строка 13)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Острые респираторные инфекции верхних дыхательных путей (J00-J06, строка 11.1)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 «Симптомы, признаки и отклонения от нормы, выявленные при клинических и лабораторных исследованиях, не классифицированные в других рубриках» (R00-R99)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Пациенты с симптомами заболевания госпитализируются для уточнения диагноза.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диагноз заболевания не уточнен, эти случаи госпитализации следует рассматривать как обследование и должны регистрироваться в строке 22.0 «Факторы, влияющие на состояние здоровья и обращения в медицинские организации»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рубрики R00-R99 использованы в качестве первоначальной причины смерти,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необходимо предоставить подтверждение в виде копий медицинского свидетельства о смерти, посмертного эпикриза и протоколов патологоанатомического вскрытия, либо судебно-медицинской экспертизы с обоснованием применения данных рубрик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Рубрики последствий, предназначенные только для кодирования первоначальной причины смерти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Последствия инфекционных и паразитарных болезней (рубрики охватывают все инфекционные и паразитарные болезни)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В90-В94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Последствия недостаточности питания и недостатка других питательных веществ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Е64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Последствия избыточности питания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Е68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Последствия воспалительных болезней центральной нервной системы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G09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Последствия цереброваскулярных болезней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I69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Смерть матери от последствий прямых акушерских причин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O97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Последствия воздействия внешних причин заболеваемости и смертности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Y85-Y89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ФСН №14 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контроль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формой ФСН №12 «Сведения о числе заболеваний, зарегистрированных у пациентов, проживающих в районе обслуживания медицинской организации»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заболеваний (острые и повторные инфаркты миокарда и острые формы цереброваскулярных болезней, пневмонии и другие заболевания, требующие лечения в стационарных условиях, в форме №12 должно быть больше или равно числу лиц, показанных в форме №14.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Превышение количества заболеваний в форме №14 над заболеваниями, показанными в форме №12, указывает на отсутствие преемственности между поликлиникой и стационаром.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Исключение: число заболеваний в форме №14 может быть больше, чем в форме №12, только в случае госпитализации лиц с вышеуказанными нозологическими единицами, не проживающими на территории обслуживания медицинской организации.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76672"/>
            <a:ext cx="7498080" cy="64807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ФСН №14 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контроль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формой ФСН №13 «Сведения о беременности с абортивным исходом»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количеству выполненных абортов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14, 4000, 146, 03 &lt; = 13,1000, 1, 04 + 13, 2000, 1,04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количеству умерших вследствие абортов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14, 4000, 146, 19 &lt; = 13, 3000, 1, 01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числу абортов, при проведении которых наблюдались осложнения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14,4000,146,11 &lt; = 13,1105,1 + 13,2105,1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Сводный годовой статистический отчет представляется на бланке формы №14 по форме, утвержденной Росстатом (Приказ Росстата «Об утверждении формы» от 03.02.2025 №42)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Первичные статистические данные по форме № 14 предоставляют все медицинские организации - юридические лица и подразделения медицинских организаций, оказывающие медицинскую помощь в стационарных условиях, имеющие лицензию на осуществление медицинской деятельности и оказывающие медицинскую помощь в соответствии с Федеральным законом от 04.05.2011 № 99-ФЗ «О лицензировании отдельных видов деятельности».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60648"/>
            <a:ext cx="7498080" cy="72008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ФСН №14 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контроль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908720"/>
            <a:ext cx="7992888" cy="533968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формой ФСН №30 «Сведения о медицинской организации»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Число выбывших (выписано + умерло) пациентов в 14 форме меньше, чем в 30 форме на число переведенных пациентов: </a:t>
            </a:r>
          </a:p>
          <a:p>
            <a:pPr algn="ctr"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14,2000,10,04+14,2000,10,22+14,2000,220,04+14,2000,220,22+14,2000,10,08+14,2000,10,28&lt; 30,3100,01,10+30,3100,78,10+30,3100,01,13+30,3100,78,13 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Число выписанных пациентов в 14 форме меньше, чем в 30 форме на число переведенных пациентов: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14,2000,10,04+14,2000,10,22+14,2000,220,04+14,2000,220,22&lt; 30,3100,01,10+30,3100,78,10 </a:t>
            </a: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Число умерших пациентов в 14 форме равно числу умерших в 30 форме: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14,2000,10,08+14,2000,10,28 = 30,3100,01,13+30,3100,78,13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ФСН №14 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контроль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формой ФСН №30 «Сведения о медицинской организации»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числу патологоанатомических вскрытий умерших в стационаре: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Всего: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14,2000,10,09+14,2000,10,29=&gt;30,5503,11,03 - 30,5503,11,09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Взрослые: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14,2000,10,09 =&gt; (30,5503,11,03 – 30,5503,111,03) – (30,5503,11,09 – 30,5503,111,09)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Дети: </a:t>
            </a: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14,2000,10,29 = &gt; 30,5503,111,03 – 30,5503,111,09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Умершие новорожденные в первые 168 часов жизни: </a:t>
            </a: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14,2200,1,01=&gt; 30,5503,300,03 - 30,5503,300, 09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ФСН №14 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контроль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формой ФСН №32 «Сведения о медицинской помощи беременным, роженицам и родильницам» 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числу умерших новорожденных в первые 168 часов жизни в стационаре: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14,2200,1,01&gt;=32,2250,1,06+32,2260,1,08+14,3000,1,06+14,3000,1,09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14 не указываются лица старше трудоспособного возраста по строкам: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5.8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адреногенитальные расстройства Е25 (только у детей)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5.9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дисфункция яичников Е28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дисфункция яичек Е25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фенилкетонурия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Е70.0-1 (только у детей)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5.13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нарушения обмена галактозы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галактоземия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Е74.2 (только у детей)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5.14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болезнь Гоше Е75.2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5.15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нарушения обмена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гликозаминов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мукополисахаридозы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Е76.0-3 (только у детей)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5.16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муковисцидоз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Е84 (только у детей)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20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14 не указываются лица старше трудоспособного возраста по строкам: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10.4.1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стенокардия 120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10.4.1.1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нестабильная стенокардия 120.0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11.4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острые респираторные инфекции нижних дыхательных путей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20-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14.1.3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юношеский (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ювенильный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артрит М08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15.9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эрозия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эктропион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шейки матки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86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15.10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расстройства менструаций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91-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94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15.11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женское бесплодие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97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16.0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беременность, роды и послеродовой период О00-О99</a:t>
            </a:r>
          </a:p>
        </p:txBody>
      </p:sp>
    </p:spTree>
    <p:extLst>
      <p:ext uri="{BB962C8B-B14F-4D97-AF65-F5344CB8AC3E}">
        <p14:creationId xmlns:p14="http://schemas.microsoft.com/office/powerpoint/2010/main" val="156747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14 не указываются лица старше трудоспособного возраста по строкам: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врожденные аномалии глаза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10-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18.5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врожденные аномалии женских половых органов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50-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52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18.6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неопределенность пола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псевдогермафродитизм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r>
          </a:p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18.7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врожденный ихтиоз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23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формы 14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1484784"/>
            <a:ext cx="749935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175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формы 14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1700808"/>
            <a:ext cx="7499350" cy="446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1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формы 14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1970831"/>
            <a:ext cx="7499350" cy="375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423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786112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Источники информации при составлении формы №14: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Учетная форма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№001/у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«Журнал учета приема пациентов и отказов в оказании медицинской помощи в стационарных условиях, в условиях дневного стационара»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Учетная форма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№016/у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«Сводная ведомость учета движения пациентов и коечного фонда медицинской организации, оказывающей медицинскую помощь в стационарных условиях, в условиях дневного стационара»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• Учетная форма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№066/у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«Статистическая карта выбывшего из медицинской организации, оказывающей медицинскую помощь в стационарных условиях, в условиях дневного стационара»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• Учетная форма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№008/у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«Журнал учета оперативных вмешательств (операций) в медицинской организации, оказывающей медицинскую помощь в стационарных условиях, в условиях дневного стационара»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Приказ МЗ РФ от 5.08.2022 №530н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Источники информации при составлении формы №14: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Учетная форма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№106/у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«Медицинское свидетельство о смерти» 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Учетная форма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№106-2/у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«Медицинское свидетельство о перинатальной смертности» Приказ МЗ РФ от 15.04.2021 №352н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Определение лиц старше трудоспособного возраста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Возрастные границы, используемые при расчете численности населения старше трудоспособного возраста, определены в соответствии с приказом Росстата от 17 июня 2019 г. № 409 «Об утверждении методики определения возрастных групп населения» и составили: </a:t>
            </a:r>
          </a:p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2025 году:</a:t>
            </a:r>
          </a:p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Мужчины – 63 года и более,</a:t>
            </a:r>
          </a:p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Женщины – 58 лет и более; </a:t>
            </a: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2026 и 2027 годах: мужчины – 64 года и более, женщины – 59 лет и более; в 2028 и последующие годы: мужчины – 65 лет и более, женщины – 60 лет и более.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2000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таблицу 2000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включаются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сведения о пациентах, переведенных в другие организации (стационары)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Случаи смерти пациента, оставленного для стационарного лечения в приемном отделении, следует рассматривать как смерть в стационаре!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этом следует заполнить: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➢Форма № 001/у «Журнал учета приема больных и отказов в госпитализации»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➢Форма № 003/у «Медицинская карта стационарного больного»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➢Форма №066/у-02 «Статистическая карта выбывшего из стационара круглосуточного пребывания»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7818834" cy="295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2100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4293096"/>
            <a:ext cx="7272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заполняется в соответствии с приказом от 31 июля 2020 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N 788н ОБ УТВЕРЖДЕНИИ ПОРЯДКА ОРГАНИЗАЦИИ МЕДИЦИНСКОЙ РЕАБИЛИТАЦИИ ВЗРОСЛЫХ и приказом от 23 октября 2019 г. N 878н ОБ УТВЕРЖДЕНИИ ПОРЯДКА ОРГАНИЗАЦИИ МЕДИЦИНСКОЙ РЕАБИЛИТАЦИИ 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2200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6"/>
            <a:ext cx="796285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3"/>
            <a:ext cx="8640960" cy="4536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(2300)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единица измерения человек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Число взрослых (18 лет и более) пациентов с инфарктом миокарда, госпитализированных в первые сутки от начала заболевания 1 _______, из них в первые 12 часов от начала заболевания (из графы 1) 2_______, из них в первые 2 часа от начала заболевания (из графы 2) 3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_______, которым проведена </a:t>
            </a:r>
            <a:r>
              <a:rPr lang="ru-RU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реперфузионная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терапия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(из графы 1) 4_______: посредством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тромболитической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терапии (из графы 4) 5_______, в том числе выполненной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догоспитальном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этапе (из графы 5) 6_______, в том числе без последующего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чрескожного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коронарного вмешательства или коронарного шунтирования (из графы 5) 7_______; посредством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ангиопластики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коронарных артерий без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стентирования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(из графы 4) 8_______; посредством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ангиопластики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коронарных артерий со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стентированием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(из графы 4) 9_______, в том числе после выполненной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тромболитической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терапии (из графы 9) 10_______; посредством коронарного шунтирования, выполненного в течение первых 7 суток от начала заболевания (из графы 4) 11_______. Число взрослых (18 лет и более) пациентов с инфарктом миокарда, умерших в течение первых суток после госпитализации 12_______, из них в возрасте до 65 лет (из графы 12) 13_______, которым проведена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тромболитическая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терапия (из графы 12) 14_______, которым проведена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ангиопластика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коронарных артерий со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стентированием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(из графы 12) 15_______.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5373216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4 = графа 7 + графа 8 + графа 9 + графа 11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154</TotalTime>
  <Words>1861</Words>
  <Application>Microsoft Office PowerPoint</Application>
  <PresentationFormat>Экран (4:3)</PresentationFormat>
  <Paragraphs>146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Солнцестояние</vt:lpstr>
      <vt:lpstr>Федеральное Статистическое Наблюдение Форма № 14 «Сведения о деятельности подразделений медицинской организации, оказывающих медицинскую помощь в стационарных условиях»</vt:lpstr>
      <vt:lpstr>Презентация PowerPoint</vt:lpstr>
      <vt:lpstr>Источники информации при составлении формы №14:</vt:lpstr>
      <vt:lpstr>Источники информации при составлении формы №14:</vt:lpstr>
      <vt:lpstr>Определение лиц старше трудоспособного возраста</vt:lpstr>
      <vt:lpstr>Таблица 2000 </vt:lpstr>
      <vt:lpstr>Таблица 2100 </vt:lpstr>
      <vt:lpstr>Таблица 2200 </vt:lpstr>
      <vt:lpstr>Презентация PowerPoint</vt:lpstr>
      <vt:lpstr>Таблица 4000, 4001</vt:lpstr>
      <vt:lpstr>Таблица 4003</vt:lpstr>
      <vt:lpstr>Операции по профилю «пластическая хирургия» </vt:lpstr>
      <vt:lpstr>Презентация PowerPoint</vt:lpstr>
      <vt:lpstr>Таблица 4300</vt:lpstr>
      <vt:lpstr>Необходимо представить подтверждения  (посмертный эпикриз, протокол вскрытия, медицинское свидетельство о смерти) на следующие случаи смерти:</vt:lpstr>
      <vt:lpstr>Класс «Симптомы, признаки и отклонения от нормы, выявленные при клинических и лабораторных исследованиях, не классифицированные в других рубриках» (R00-R99)</vt:lpstr>
      <vt:lpstr>Рубрики последствий, предназначенные только для кодирования первоначальной причины смерти </vt:lpstr>
      <vt:lpstr>Форма ФСН №14 Межформенный контроль</vt:lpstr>
      <vt:lpstr>Форма ФСН №14 Межформенный контроль</vt:lpstr>
      <vt:lpstr>Форма ФСН №14 Межформенный контроль</vt:lpstr>
      <vt:lpstr>Форма ФСН №14 Межформенный контроль</vt:lpstr>
      <vt:lpstr>Форма ФСН №14 Межформенный контроль</vt:lpstr>
      <vt:lpstr>В форме 14 не указываются лица старше трудоспособного возраста по строкам:</vt:lpstr>
      <vt:lpstr>В форме 14 не указываются лица старше трудоспособного возраста по строкам:</vt:lpstr>
      <vt:lpstr>В форме 14 не указываются лица старше трудоспособного возраста по строкам:</vt:lpstr>
      <vt:lpstr>Проверка формы 14</vt:lpstr>
      <vt:lpstr>Проверка формы 14</vt:lpstr>
      <vt:lpstr>Проверка формы 14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Федеральное Статистическое Наблюдение Форма № 14 «Сведения о деятельности подразделений медицинской организации, оказывающих медицинскую помощь в стационарных условиях»</dc:title>
  <dc:creator>Татьяна</dc:creator>
  <cp:lastModifiedBy>Анна Павловна Букреева</cp:lastModifiedBy>
  <cp:revision>20</cp:revision>
  <cp:lastPrinted>2025-12-17T05:52:08Z</cp:lastPrinted>
  <dcterms:created xsi:type="dcterms:W3CDTF">2025-12-13T08:14:51Z</dcterms:created>
  <dcterms:modified xsi:type="dcterms:W3CDTF">2025-12-17T06:00:59Z</dcterms:modified>
</cp:coreProperties>
</file>